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178651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161022" y="6526763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161022" y="6662619"/>
            <a:ext cx="3794759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 smtClean="0"/>
              <a:t>C</a:t>
            </a:r>
            <a:r>
              <a:rPr lang="fr-FR" dirty="0" smtClean="0"/>
              <a:t>2</a:t>
            </a:r>
            <a:r>
              <a:rPr dirty="0" smtClean="0"/>
              <a:t> </a:t>
            </a:r>
            <a:r>
              <a:rPr dirty="0"/>
              <a:t>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235" y="143965"/>
            <a:ext cx="948762" cy="85061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0" y="6290169"/>
            <a:ext cx="1773594" cy="448996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text</a:t>
            </a:r>
          </a:p>
        </p:txBody>
      </p:sp>
      <p:sp>
        <p:nvSpPr>
          <p:cNvPr id="3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272"/>
            <a:ext cx="6015539" cy="76873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161022" y="6526763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161022" y="6662619"/>
            <a:ext cx="3794759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rPr dirty="0" smtClean="0"/>
              <a:t>C</a:t>
            </a:r>
            <a:r>
              <a:rPr lang="fr-FR" dirty="0" smtClean="0"/>
              <a:t>2</a:t>
            </a:r>
            <a:r>
              <a:rPr dirty="0" smtClean="0"/>
              <a:t> </a:t>
            </a:r>
            <a:r>
              <a:rPr dirty="0"/>
              <a:t>Participants</a:t>
            </a:r>
          </a:p>
        </p:txBody>
      </p:sp>
      <p:sp>
        <p:nvSpPr>
          <p:cNvPr id="9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5" cy="646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Click to add text</a:t>
            </a:r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2"/>
            <a:ext cx="280874" cy="320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xmlns="" id="{D654836C-DBE9-12A1-1C7F-D4984B55585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0" y="6269743"/>
            <a:ext cx="1854276" cy="46942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235" y="143965"/>
            <a:ext cx="948762" cy="85061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9pPr>
    </p:titleStyle>
    <p:bodyStyle>
      <a:lvl1pPr marL="0" marR="0" indent="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3"/>
          <p:cNvSpPr txBox="1">
            <a:spLocks noGrp="1"/>
          </p:cNvSpPr>
          <p:nvPr>
            <p:ph type="body" sz="quarter" idx="1"/>
          </p:nvPr>
        </p:nvSpPr>
        <p:spPr>
          <a:xfrm>
            <a:off x="5711878" y="3525168"/>
            <a:ext cx="5940054" cy="194638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>
                <a:solidFill>
                  <a:srgbClr val="002060"/>
                </a:solidFill>
              </a:defRPr>
            </a:pPr>
            <a:r>
              <a:rPr lang="fr-FR" sz="2800" dirty="0" smtClean="0"/>
              <a:t>Exercice pratique basé sur un scénario</a:t>
            </a:r>
            <a:endParaRPr sz="2800" dirty="0"/>
          </a:p>
          <a:p>
            <a:pPr>
              <a:defRPr>
                <a:solidFill>
                  <a:srgbClr val="002060"/>
                </a:solidFill>
              </a:defRPr>
            </a:pPr>
            <a:r>
              <a:rPr sz="2800" dirty="0" smtClean="0"/>
              <a:t>“</a:t>
            </a:r>
            <a:r>
              <a:rPr lang="fr-FR" sz="2800" dirty="0" smtClean="0"/>
              <a:t>Décès inexpliqués à la province de </a:t>
            </a:r>
            <a:r>
              <a:rPr sz="2800" dirty="0" smtClean="0"/>
              <a:t>Kara</a:t>
            </a:r>
            <a:r>
              <a:rPr lang="fr-FR" sz="2800" dirty="0" smtClean="0"/>
              <a:t>n</a:t>
            </a:r>
            <a:r>
              <a:rPr sz="2800" dirty="0" smtClean="0"/>
              <a:t>, </a:t>
            </a:r>
            <a:r>
              <a:rPr sz="2800" dirty="0"/>
              <a:t>Salam”</a:t>
            </a:r>
          </a:p>
        </p:txBody>
      </p:sp>
      <p:sp>
        <p:nvSpPr>
          <p:cNvPr id="49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/>
          <a:lstStyle/>
          <a:p>
            <a:pPr defTabSz="164912">
              <a:spcBef>
                <a:spcPts val="400"/>
              </a:spcBef>
              <a:defRPr sz="2052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t/>
            </a:r>
            <a:br/>
            <a:r>
              <a:rPr sz="1197"/>
              <a:t>Team Name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2030510"/>
            <a:ext cx="4661894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fr-FR" b="1" dirty="0" smtClean="0"/>
              <a:t>Réalisations attendues</a:t>
            </a:r>
            <a:endParaRPr b="1" dirty="0"/>
          </a:p>
        </p:txBody>
      </p:sp>
      <p:sp>
        <p:nvSpPr>
          <p:cNvPr id="51" name="Title 2"/>
          <p:cNvSpPr txBox="1"/>
          <p:nvPr/>
        </p:nvSpPr>
        <p:spPr>
          <a:xfrm>
            <a:off x="680127" y="1443852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600" b="1" dirty="0"/>
              <a:t>C1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Table 7"/>
          <p:cNvGraphicFramePr/>
          <p:nvPr>
            <p:extLst>
              <p:ext uri="{D42A27DB-BD31-4B8C-83A1-F6EECF244321}">
                <p14:modId xmlns:p14="http://schemas.microsoft.com/office/powerpoint/2010/main" val="2769524315"/>
              </p:ext>
            </p:extLst>
          </p:nvPr>
        </p:nvGraphicFramePr>
        <p:xfrm>
          <a:off x="2191816" y="1931207"/>
          <a:ext cx="7724706" cy="4595737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3057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189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98990">
                <a:tc>
                  <a:txBody>
                    <a:bodyPr/>
                    <a:lstStyle/>
                    <a:p>
                      <a:pPr marL="0" marR="0" indent="0" algn="l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Date/heure  </a:t>
                      </a: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  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18291">
                <a:tc>
                  <a:txBody>
                    <a:bodyPr/>
                    <a:lstStyle/>
                    <a:p>
                      <a:pPr marL="0" marR="0" indent="0" algn="l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Localité/zones touchées   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marL="0" marR="0" indent="0" algn="l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Résumé    </a:t>
                      </a: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  </a:t>
                      </a: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  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80885">
                <a:tc>
                  <a:txBody>
                    <a:bodyPr/>
                    <a:lstStyle/>
                    <a:p>
                      <a:pPr marL="0" marR="0" indent="0" algn="l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Situation épidémiologique    </a:t>
                      </a: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  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8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 smtClean="0">
                <a:solidFill>
                  <a:schemeClr val="accent3"/>
                </a:solidFill>
              </a:rPr>
              <a:t>4.</a:t>
            </a:r>
            <a:r>
              <a:rPr b="1" dirty="0" smtClean="0">
                <a:solidFill>
                  <a:schemeClr val="accent3"/>
                </a:solidFill>
              </a:rPr>
              <a:t> </a:t>
            </a:r>
            <a:r>
              <a:rPr lang="fr-FR" b="1" dirty="0" smtClean="0">
                <a:solidFill>
                  <a:schemeClr val="accent3"/>
                </a:solidFill>
              </a:rPr>
              <a:t>Rapport de s</a:t>
            </a:r>
            <a:r>
              <a:rPr b="1" dirty="0" err="1" smtClean="0">
                <a:solidFill>
                  <a:schemeClr val="accent3"/>
                </a:solidFill>
              </a:rPr>
              <a:t>ituation</a:t>
            </a:r>
            <a:r>
              <a:rPr b="1" dirty="0" smtClean="0">
                <a:solidFill>
                  <a:schemeClr val="accent3"/>
                </a:solidFill>
              </a:rPr>
              <a:t> </a:t>
            </a:r>
            <a:r>
              <a:rPr b="1" dirty="0">
                <a:solidFill>
                  <a:schemeClr val="accent3"/>
                </a:solidFill>
              </a:rPr>
              <a:t>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xmlns="" id="{54A0BE75-7F6F-A4EB-34C7-F0CA84C6ED4B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lang="hu-HU" b="1" dirty="0"/>
              <a:t>9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>
                <a:solidFill>
                  <a:schemeClr val="accent3"/>
                </a:solidFill>
              </a:rPr>
              <a:t>4. Rapport de </a:t>
            </a:r>
            <a:r>
              <a:rPr lang="fr-FR" b="1" dirty="0" smtClean="0">
                <a:solidFill>
                  <a:schemeClr val="accent3"/>
                </a:solidFill>
              </a:rPr>
              <a:t>situation </a:t>
            </a:r>
            <a:r>
              <a:rPr b="1" dirty="0" smtClean="0">
                <a:solidFill>
                  <a:schemeClr val="accent3"/>
                </a:solidFill>
              </a:rPr>
              <a:t>(2</a:t>
            </a:r>
            <a:r>
              <a:rPr b="1" dirty="0">
                <a:solidFill>
                  <a:schemeClr val="accent3"/>
                </a:solidFill>
              </a:rPr>
              <a:t>)</a:t>
            </a:r>
          </a:p>
        </p:txBody>
      </p:sp>
      <p:graphicFrame>
        <p:nvGraphicFramePr>
          <p:cNvPr id="90" name="Table 7"/>
          <p:cNvGraphicFramePr/>
          <p:nvPr>
            <p:extLst>
              <p:ext uri="{D42A27DB-BD31-4B8C-83A1-F6EECF244321}">
                <p14:modId xmlns:p14="http://schemas.microsoft.com/office/powerpoint/2010/main" val="1263258324"/>
              </p:ext>
            </p:extLst>
          </p:nvPr>
        </p:nvGraphicFramePr>
        <p:xfrm>
          <a:off x="2220692" y="1654095"/>
          <a:ext cx="7724706" cy="475691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3057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189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98990">
                <a:tc>
                  <a:txBody>
                    <a:bodyPr/>
                    <a:lstStyle/>
                    <a:p>
                      <a:pPr marL="0" marR="0" indent="0" algn="l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Actions engagées  </a:t>
                      </a: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  </a:t>
                      </a: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  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marL="0" marR="0" indent="0" algn="l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Parties prenantes et coordination  </a:t>
                      </a: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 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marL="0" marR="0" indent="0" algn="l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Difficultés rencontrées  </a:t>
                      </a: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  </a:t>
                      </a: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   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marL="0" marR="0" indent="0" algn="l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l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Ressources nécessaires (y compris en personnel)     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xmlns="" id="{BB53C213-222C-E476-0B22-336C93863B7F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lang="hu-HU" b="1" dirty="0"/>
              <a:t>10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"/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b="1" dirty="0"/>
              <a:t>1)</a:t>
            </a:r>
          </a:p>
        </p:txBody>
      </p:sp>
      <p:sp>
        <p:nvSpPr>
          <p:cNvPr id="5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75017" y="1091565"/>
            <a:ext cx="8742155" cy="592856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 smtClean="0">
                <a:solidFill>
                  <a:schemeClr val="accent3"/>
                </a:solidFill>
              </a:rPr>
              <a:t>1</a:t>
            </a:r>
            <a:r>
              <a:rPr lang="fr-FR" b="1" dirty="0">
                <a:solidFill>
                  <a:schemeClr val="accent3"/>
                </a:solidFill>
              </a:rPr>
              <a:t>.</a:t>
            </a:r>
            <a:r>
              <a:rPr b="1" dirty="0" smtClean="0">
                <a:solidFill>
                  <a:schemeClr val="accent3"/>
                </a:solidFill>
              </a:rPr>
              <a:t> </a:t>
            </a:r>
            <a:r>
              <a:rPr lang="fr-FR" b="1" dirty="0" smtClean="0">
                <a:solidFill>
                  <a:schemeClr val="accent3"/>
                </a:solidFill>
              </a:rPr>
              <a:t>C</a:t>
            </a:r>
            <a:r>
              <a:rPr b="1" dirty="0" err="1" smtClean="0">
                <a:solidFill>
                  <a:schemeClr val="accent3"/>
                </a:solidFill>
              </a:rPr>
              <a:t>omposition</a:t>
            </a:r>
            <a:r>
              <a:rPr lang="fr-FR" b="1" dirty="0" smtClean="0">
                <a:solidFill>
                  <a:schemeClr val="accent3"/>
                </a:solidFill>
              </a:rPr>
              <a:t> de l’EIR et TDR de ses membres </a:t>
            </a:r>
            <a:r>
              <a:rPr b="1" dirty="0" smtClean="0">
                <a:solidFill>
                  <a:schemeClr val="accent3"/>
                </a:solidFill>
              </a:rPr>
              <a:t>(1)</a:t>
            </a:r>
            <a:endParaRPr b="1" dirty="0">
              <a:solidFill>
                <a:schemeClr val="accent3"/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552720"/>
              </p:ext>
            </p:extLst>
          </p:nvPr>
        </p:nvGraphicFramePr>
        <p:xfrm>
          <a:off x="2225925" y="1877569"/>
          <a:ext cx="7840338" cy="3876775"/>
        </p:xfrm>
        <a:graphic>
          <a:graphicData uri="http://schemas.openxmlformats.org/drawingml/2006/table">
            <a:tbl>
              <a:tblPr/>
              <a:tblGrid>
                <a:gridCol w="2498471"/>
                <a:gridCol w="2473693"/>
                <a:gridCol w="2868174"/>
              </a:tblGrid>
              <a:tr h="624999">
                <a:tc>
                  <a:txBody>
                    <a:bodyPr/>
                    <a:lstStyle/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 smtClean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Profil </a:t>
                      </a: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des membres de l’EIR  </a:t>
                      </a:r>
                    </a:p>
                  </a:txBody>
                  <a:tcPr marL="50945" marR="50945" marT="25472" marB="254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 smtClean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Fonctions </a:t>
                      </a: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clés  </a:t>
                      </a:r>
                    </a:p>
                  </a:txBody>
                  <a:tcPr marL="50945" marR="50945" marT="25472" marB="254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 smtClean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Autres </a:t>
                      </a: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fonctions potentielles  </a:t>
                      </a:r>
                    </a:p>
                  </a:txBody>
                  <a:tcPr marL="50945" marR="50945" marT="25472" marB="254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 dirty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84070"/>
            <a:ext cx="8742155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 smtClean="0">
                <a:solidFill>
                  <a:schemeClr val="accent3"/>
                </a:solidFill>
              </a:rPr>
              <a:t>1.</a:t>
            </a:r>
            <a:r>
              <a:rPr b="1" dirty="0" smtClean="0">
                <a:solidFill>
                  <a:schemeClr val="accent3"/>
                </a:solidFill>
              </a:rPr>
              <a:t> </a:t>
            </a:r>
            <a:r>
              <a:rPr lang="fr-FR" b="1" dirty="0">
                <a:solidFill>
                  <a:schemeClr val="accent3"/>
                </a:solidFill>
              </a:rPr>
              <a:t>Composition de l’EIR et TDR de ses membres </a:t>
            </a:r>
            <a:r>
              <a:rPr b="1" dirty="0" smtClean="0">
                <a:solidFill>
                  <a:schemeClr val="accent3"/>
                </a:solidFill>
              </a:rPr>
              <a:t>(</a:t>
            </a:r>
            <a:r>
              <a:rPr b="1" dirty="0">
                <a:solidFill>
                  <a:schemeClr val="accent3"/>
                </a:solidFill>
              </a:rPr>
              <a:t>2)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xmlns="" id="{48812B92-A8FE-A1D2-ED55-66B4457C4706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lang="hu-HU" b="1" dirty="0"/>
              <a:t>2</a:t>
            </a:r>
            <a:r>
              <a:rPr b="1" dirty="0"/>
              <a:t>)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55412"/>
              </p:ext>
            </p:extLst>
          </p:nvPr>
        </p:nvGraphicFramePr>
        <p:xfrm>
          <a:off x="2225925" y="1877569"/>
          <a:ext cx="7840338" cy="3876775"/>
        </p:xfrm>
        <a:graphic>
          <a:graphicData uri="http://schemas.openxmlformats.org/drawingml/2006/table">
            <a:tbl>
              <a:tblPr/>
              <a:tblGrid>
                <a:gridCol w="2498471"/>
                <a:gridCol w="2473693"/>
                <a:gridCol w="2868174"/>
              </a:tblGrid>
              <a:tr h="624999">
                <a:tc>
                  <a:txBody>
                    <a:bodyPr/>
                    <a:lstStyle/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 smtClean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Profil </a:t>
                      </a: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des membres de l’EIR  </a:t>
                      </a:r>
                    </a:p>
                  </a:txBody>
                  <a:tcPr marL="50945" marR="50945" marT="25472" marB="254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 smtClean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Fonctions </a:t>
                      </a: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clés  </a:t>
                      </a:r>
                    </a:p>
                  </a:txBody>
                  <a:tcPr marL="50945" marR="50945" marT="25472" marB="254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 smtClean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Autres </a:t>
                      </a: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fonctions potentielles  </a:t>
                      </a:r>
                    </a:p>
                  </a:txBody>
                  <a:tcPr marL="50945" marR="50945" marT="25472" marB="254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 dirty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84070"/>
            <a:ext cx="8742155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 smtClean="0">
                <a:solidFill>
                  <a:schemeClr val="accent3"/>
                </a:solidFill>
              </a:rPr>
              <a:t>1.</a:t>
            </a:r>
            <a:r>
              <a:rPr b="1" dirty="0" smtClean="0">
                <a:solidFill>
                  <a:schemeClr val="accent3"/>
                </a:solidFill>
              </a:rPr>
              <a:t> </a:t>
            </a:r>
            <a:r>
              <a:rPr lang="fr-FR" b="1" dirty="0">
                <a:solidFill>
                  <a:schemeClr val="accent3"/>
                </a:solidFill>
              </a:rPr>
              <a:t>Composition de l’EIR et TDR de ses membres </a:t>
            </a:r>
            <a:r>
              <a:rPr b="1" dirty="0" smtClean="0">
                <a:solidFill>
                  <a:schemeClr val="accent3"/>
                </a:solidFill>
              </a:rPr>
              <a:t>(</a:t>
            </a:r>
            <a:r>
              <a:rPr b="1" dirty="0">
                <a:solidFill>
                  <a:schemeClr val="accent3"/>
                </a:solidFill>
              </a:rPr>
              <a:t>3)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xmlns="" id="{7DB753BF-A38E-330B-BEC3-D0879360CF5E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lang="hu-HU" b="1" dirty="0"/>
              <a:t>3</a:t>
            </a:r>
            <a:r>
              <a:rPr b="1" dirty="0"/>
              <a:t>)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55412"/>
              </p:ext>
            </p:extLst>
          </p:nvPr>
        </p:nvGraphicFramePr>
        <p:xfrm>
          <a:off x="2225925" y="1877569"/>
          <a:ext cx="7840338" cy="3876775"/>
        </p:xfrm>
        <a:graphic>
          <a:graphicData uri="http://schemas.openxmlformats.org/drawingml/2006/table">
            <a:tbl>
              <a:tblPr/>
              <a:tblGrid>
                <a:gridCol w="2498471"/>
                <a:gridCol w="2473693"/>
                <a:gridCol w="2868174"/>
              </a:tblGrid>
              <a:tr h="624999">
                <a:tc>
                  <a:txBody>
                    <a:bodyPr/>
                    <a:lstStyle/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 smtClean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Profil </a:t>
                      </a: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des membres de l’EIR  </a:t>
                      </a:r>
                    </a:p>
                  </a:txBody>
                  <a:tcPr marL="50945" marR="50945" marT="25472" marB="254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 smtClean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Fonctions </a:t>
                      </a: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clés  </a:t>
                      </a:r>
                    </a:p>
                  </a:txBody>
                  <a:tcPr marL="50945" marR="50945" marT="25472" marB="254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 smtClean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Autres </a:t>
                      </a: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fonctions potentielles  </a:t>
                      </a:r>
                    </a:p>
                  </a:txBody>
                  <a:tcPr marL="50945" marR="50945" marT="25472" marB="254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 dirty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54"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 </a:t>
                      </a:r>
                      <a:endParaRPr lang="fr-FR" sz="8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8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7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800" b="0" i="0" dirty="0">
                        <a:effectLst/>
                      </a:endParaRPr>
                    </a:p>
                  </a:txBody>
                  <a:tcPr marL="50945" marR="50945" marT="25472" marB="254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132529" y="1051887"/>
            <a:ext cx="9970901" cy="73723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 smtClean="0">
                <a:solidFill>
                  <a:schemeClr val="accent3"/>
                </a:solidFill>
              </a:rPr>
              <a:t>2.</a:t>
            </a:r>
            <a:r>
              <a:rPr b="1" dirty="0" smtClean="0">
                <a:solidFill>
                  <a:schemeClr val="accent3"/>
                </a:solidFill>
              </a:rPr>
              <a:t> </a:t>
            </a:r>
            <a:r>
              <a:rPr lang="fr-FR" b="1" dirty="0">
                <a:solidFill>
                  <a:schemeClr val="accent3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Sujets à aborder/informations à recueillir lors de la réunion d’information/briefing préalable au déploiement</a:t>
            </a:r>
            <a:r>
              <a:rPr b="1" dirty="0">
                <a:solidFill>
                  <a:schemeClr val="accent3"/>
                </a:solidFill>
                <a:latin typeface="Source Sans Pro Bold"/>
                <a:ea typeface="Source Sans Pro Bold"/>
                <a:cs typeface="Source Sans Pro Bold"/>
              </a:rPr>
              <a:t>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xmlns="" id="{C0015FEE-ACAA-86F3-E0B4-385CB0678294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lang="hu-HU" b="1" dirty="0"/>
              <a:t>4</a:t>
            </a:r>
            <a:r>
              <a:rPr b="1" dirty="0"/>
              <a:t>)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752141"/>
              </p:ext>
            </p:extLst>
          </p:nvPr>
        </p:nvGraphicFramePr>
        <p:xfrm>
          <a:off x="2197810" y="2162911"/>
          <a:ext cx="7840338" cy="3595410"/>
        </p:xfrm>
        <a:graphic>
          <a:graphicData uri="http://schemas.openxmlformats.org/drawingml/2006/table">
            <a:tbl>
              <a:tblPr/>
              <a:tblGrid>
                <a:gridCol w="2511153"/>
                <a:gridCol w="2502569"/>
                <a:gridCol w="2826616"/>
              </a:tblGrid>
              <a:tr h="368031"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Sujet  </a:t>
                      </a: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Fondement  </a:t>
                      </a: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Informateur/source d’information  </a:t>
                      </a: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</a:tr>
              <a:tr h="683486"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86"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86"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895">
                <a:tc>
                  <a:txBody>
                    <a:bodyPr/>
                    <a:lstStyle/>
                    <a:p>
                      <a:pPr fontAlgn="t"/>
                      <a:endParaRPr lang="fr-FR" sz="6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  <a:p>
                      <a:pPr algn="ctr" rtl="0" fontAlgn="base"/>
                      <a:endParaRPr lang="fr-FR" sz="500" b="0" i="0" dirty="0" smtClean="0">
                        <a:effectLst/>
                        <a:latin typeface="Source Sans Pro"/>
                      </a:endParaRPr>
                    </a:p>
                    <a:p>
                      <a:pPr algn="ctr" rtl="0" fontAlgn="base"/>
                      <a:endParaRPr lang="fr-FR" sz="500" b="0" i="0" dirty="0" smtClean="0">
                        <a:effectLst/>
                        <a:latin typeface="Source Sans Pro"/>
                      </a:endParaRPr>
                    </a:p>
                    <a:p>
                      <a:pPr algn="ctr" rtl="0" fontAlgn="base"/>
                      <a:endParaRPr lang="fr-FR" sz="500" b="0" i="0" dirty="0" smtClean="0">
                        <a:effectLst/>
                        <a:latin typeface="Source Sans Pro"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248032" y="1284071"/>
            <a:ext cx="9970901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 smtClean="0">
                <a:solidFill>
                  <a:schemeClr val="accent3"/>
                </a:solidFill>
              </a:rPr>
              <a:t>2.</a:t>
            </a:r>
            <a:r>
              <a:rPr b="1" dirty="0" smtClean="0">
                <a:solidFill>
                  <a:schemeClr val="accent3"/>
                </a:solidFill>
              </a:rPr>
              <a:t> </a:t>
            </a:r>
            <a:r>
              <a:rPr lang="fr-FR" b="1" dirty="0">
                <a:solidFill>
                  <a:schemeClr val="accent3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Sujets à aborder/informations à recueillir lors de la réunion d’information/briefing préalable au déploiement</a:t>
            </a:r>
            <a:r>
              <a:rPr b="1" dirty="0" smtClean="0">
                <a:solidFill>
                  <a:schemeClr val="accent3"/>
                </a:solidFill>
              </a:rPr>
              <a:t> </a:t>
            </a:r>
            <a:r>
              <a:rPr b="1" dirty="0">
                <a:solidFill>
                  <a:schemeClr val="accent3"/>
                </a:solidFill>
              </a:rPr>
              <a:t>(2)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xmlns="" id="{29EF0BB0-C446-2307-3294-E73E05A2DDB0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lang="hu-HU" b="1" dirty="0"/>
              <a:t>5</a:t>
            </a:r>
            <a:r>
              <a:rPr b="1" dirty="0"/>
              <a:t>)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407956"/>
              </p:ext>
            </p:extLst>
          </p:nvPr>
        </p:nvGraphicFramePr>
        <p:xfrm>
          <a:off x="2197810" y="2162911"/>
          <a:ext cx="7840338" cy="3595410"/>
        </p:xfrm>
        <a:graphic>
          <a:graphicData uri="http://schemas.openxmlformats.org/drawingml/2006/table">
            <a:tbl>
              <a:tblPr/>
              <a:tblGrid>
                <a:gridCol w="2511153"/>
                <a:gridCol w="2502569"/>
                <a:gridCol w="2826616"/>
              </a:tblGrid>
              <a:tr h="368031"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Sujet  </a:t>
                      </a: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Fondement  </a:t>
                      </a: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fr-FR" sz="16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fr-FR" sz="16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Informateur/source d’information  </a:t>
                      </a: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</a:tr>
              <a:tr h="683486"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86"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86"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 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895">
                <a:tc>
                  <a:txBody>
                    <a:bodyPr/>
                    <a:lstStyle/>
                    <a:p>
                      <a:pPr fontAlgn="t"/>
                      <a:endParaRPr lang="fr-FR" sz="6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  <a:p>
                      <a:pPr algn="ctr" rtl="0" fontAlgn="base"/>
                      <a:endParaRPr lang="fr-FR" sz="500" b="0" i="0" dirty="0" smtClean="0">
                        <a:effectLst/>
                        <a:latin typeface="Source Sans Pro"/>
                      </a:endParaRPr>
                    </a:p>
                    <a:p>
                      <a:pPr algn="ctr" rtl="0" fontAlgn="base"/>
                      <a:endParaRPr lang="fr-FR" sz="500" b="0" i="0" dirty="0" smtClean="0">
                        <a:effectLst/>
                        <a:latin typeface="Source Sans Pro"/>
                      </a:endParaRPr>
                    </a:p>
                    <a:p>
                      <a:pPr algn="ctr" rtl="0" fontAlgn="base"/>
                      <a:endParaRPr lang="fr-FR" sz="500" b="0" i="0" dirty="0" smtClean="0">
                        <a:effectLst/>
                        <a:latin typeface="Source Sans Pro"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600" dirty="0">
                        <a:effectLst/>
                      </a:endParaRPr>
                    </a:p>
                    <a:p>
                      <a:pPr algn="ctr" rtl="0" fontAlgn="base"/>
                      <a:r>
                        <a:rPr lang="fr-FR" sz="5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600" b="0" i="0" dirty="0">
                        <a:effectLst/>
                      </a:endParaRPr>
                    </a:p>
                  </a:txBody>
                  <a:tcPr marL="39432" marR="39432" marT="19716" marB="19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75682" y="1188640"/>
            <a:ext cx="5034217" cy="582408"/>
          </a:xfrm>
          <a:prstGeom prst="rect">
            <a:avLst/>
          </a:prstGeom>
        </p:spPr>
        <p:txBody>
          <a:bodyPr/>
          <a:lstStyle/>
          <a:p>
            <a:pPr marL="0" lvl="1" indent="613470" algn="ctr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 smtClean="0">
                <a:solidFill>
                  <a:schemeClr val="accent3"/>
                </a:solidFill>
              </a:rPr>
              <a:t>3.</a:t>
            </a:r>
            <a:r>
              <a:rPr b="1" dirty="0" smtClean="0">
                <a:solidFill>
                  <a:schemeClr val="accent3"/>
                </a:solidFill>
              </a:rPr>
              <a:t> Mod</a:t>
            </a:r>
            <a:r>
              <a:rPr lang="fr-FR" b="1" dirty="0" err="1" smtClean="0">
                <a:solidFill>
                  <a:schemeClr val="accent3"/>
                </a:solidFill>
              </a:rPr>
              <a:t>èle</a:t>
            </a:r>
            <a:r>
              <a:rPr lang="fr-FR" b="1" dirty="0" smtClean="0">
                <a:solidFill>
                  <a:schemeClr val="accent3"/>
                </a:solidFill>
              </a:rPr>
              <a:t> de plan d’</a:t>
            </a:r>
            <a:r>
              <a:rPr b="1" dirty="0" smtClean="0">
                <a:solidFill>
                  <a:schemeClr val="accent3"/>
                </a:solidFill>
              </a:rPr>
              <a:t>action</a:t>
            </a:r>
            <a:r>
              <a:rPr lang="fr-FR" b="1" dirty="0" smtClean="0">
                <a:solidFill>
                  <a:schemeClr val="accent3"/>
                </a:solidFill>
              </a:rPr>
              <a:t> </a:t>
            </a:r>
            <a:r>
              <a:rPr b="1" dirty="0" smtClean="0">
                <a:solidFill>
                  <a:schemeClr val="accent3"/>
                </a:solidFill>
              </a:rPr>
              <a:t>(1</a:t>
            </a:r>
            <a:r>
              <a:rPr b="1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xmlns="" id="{E357E69E-3C57-6DDF-6415-746511474F19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lang="hu-HU" b="1" dirty="0"/>
              <a:t>6</a:t>
            </a:r>
            <a:r>
              <a:rPr b="1" dirty="0"/>
              <a:t>)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637081"/>
              </p:ext>
            </p:extLst>
          </p:nvPr>
        </p:nvGraphicFramePr>
        <p:xfrm>
          <a:off x="1020276" y="2030929"/>
          <a:ext cx="10145027" cy="3482546"/>
        </p:xfrm>
        <a:graphic>
          <a:graphicData uri="http://schemas.openxmlformats.org/drawingml/2006/table">
            <a:tbl>
              <a:tblPr/>
              <a:tblGrid>
                <a:gridCol w="1732547"/>
                <a:gridCol w="1289785"/>
                <a:gridCol w="1106905"/>
                <a:gridCol w="1222410"/>
                <a:gridCol w="1097279"/>
                <a:gridCol w="1001027"/>
                <a:gridCol w="914400"/>
                <a:gridCol w="1780674"/>
              </a:tblGrid>
              <a:tr h="514484">
                <a:tc gridSpan="2"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Quoi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Qui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Comment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Quand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Où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Combien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</a:tr>
              <a:tr h="429504"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Intitulé de l’action à mener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Description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Acteurs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Budget/autres ressources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Date de début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Date de fin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Zones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Indicateurs de réussite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680048"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</a:t>
                      </a:r>
                      <a:r>
                        <a:rPr lang="fr-FR" sz="6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0048"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6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>
                <a:solidFill>
                  <a:schemeClr val="accent3"/>
                </a:solidFill>
              </a:rPr>
              <a:t>3. Modèle de plan </a:t>
            </a:r>
            <a:r>
              <a:rPr lang="fr-FR" b="1" dirty="0" smtClean="0">
                <a:solidFill>
                  <a:schemeClr val="accent3"/>
                </a:solidFill>
              </a:rPr>
              <a:t>d’action </a:t>
            </a:r>
            <a:r>
              <a:rPr b="1" dirty="0" smtClean="0">
                <a:solidFill>
                  <a:schemeClr val="accent3"/>
                </a:solidFill>
              </a:rPr>
              <a:t>(2</a:t>
            </a:r>
            <a:r>
              <a:rPr b="1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xmlns="" id="{FA1396A9-D2FE-262C-F0D8-FDBA75767D4C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lang="hu-HU" b="1" dirty="0"/>
              <a:t>7</a:t>
            </a:r>
            <a:r>
              <a:rPr b="1" dirty="0"/>
              <a:t>)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654524"/>
              </p:ext>
            </p:extLst>
          </p:nvPr>
        </p:nvGraphicFramePr>
        <p:xfrm>
          <a:off x="1020276" y="2030929"/>
          <a:ext cx="10145027" cy="3501740"/>
        </p:xfrm>
        <a:graphic>
          <a:graphicData uri="http://schemas.openxmlformats.org/drawingml/2006/table">
            <a:tbl>
              <a:tblPr/>
              <a:tblGrid>
                <a:gridCol w="1732547"/>
                <a:gridCol w="1289785"/>
                <a:gridCol w="1106905"/>
                <a:gridCol w="1222410"/>
                <a:gridCol w="1097279"/>
                <a:gridCol w="1001027"/>
                <a:gridCol w="914400"/>
                <a:gridCol w="1780674"/>
              </a:tblGrid>
              <a:tr h="514484">
                <a:tc gridSpan="2"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Quoi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Qui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Comment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Quand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Où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Combien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</a:tr>
              <a:tr h="429504"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Intitulé de l’action à mener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Description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Acteurs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Budget/autres ressources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Date de début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Date de fin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Zones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Indicateurs de réussite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680048"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</a:t>
                      </a:r>
                      <a:r>
                        <a:rPr lang="fr-FR" sz="6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0048"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6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b="1" dirty="0">
                <a:solidFill>
                  <a:schemeClr val="accent3"/>
                </a:solidFill>
              </a:rPr>
              <a:t>3. Modèle de plan </a:t>
            </a:r>
            <a:r>
              <a:rPr lang="fr-FR" b="1" dirty="0" smtClean="0">
                <a:solidFill>
                  <a:schemeClr val="accent3"/>
                </a:solidFill>
              </a:rPr>
              <a:t>d’action </a:t>
            </a:r>
            <a:r>
              <a:rPr b="1" dirty="0" smtClean="0">
                <a:solidFill>
                  <a:schemeClr val="accent3"/>
                </a:solidFill>
              </a:rPr>
              <a:t>(3</a:t>
            </a:r>
            <a:r>
              <a:rPr b="1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xmlns="" id="{226C2436-6A29-802E-258A-22D7D52297E8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</a:t>
            </a:r>
            <a:r>
              <a:rPr lang="fr-FR" b="1" dirty="0"/>
              <a:t>Activation de l’EIR </a:t>
            </a:r>
            <a:r>
              <a:rPr b="1" dirty="0" smtClean="0"/>
              <a:t>(</a:t>
            </a:r>
            <a:r>
              <a:rPr lang="hu-HU" b="1" dirty="0"/>
              <a:t>8</a:t>
            </a:r>
            <a:r>
              <a:rPr b="1" dirty="0"/>
              <a:t>)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654524"/>
              </p:ext>
            </p:extLst>
          </p:nvPr>
        </p:nvGraphicFramePr>
        <p:xfrm>
          <a:off x="1020276" y="2030929"/>
          <a:ext cx="10145027" cy="3501740"/>
        </p:xfrm>
        <a:graphic>
          <a:graphicData uri="http://schemas.openxmlformats.org/drawingml/2006/table">
            <a:tbl>
              <a:tblPr/>
              <a:tblGrid>
                <a:gridCol w="1732547"/>
                <a:gridCol w="1289785"/>
                <a:gridCol w="1106905"/>
                <a:gridCol w="1222410"/>
                <a:gridCol w="1097279"/>
                <a:gridCol w="1001027"/>
                <a:gridCol w="914400"/>
                <a:gridCol w="1780674"/>
              </a:tblGrid>
              <a:tr h="514484">
                <a:tc gridSpan="2"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Quoi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Qui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Comment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Quand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Où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FFFFFF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Combien ?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000"/>
                    </a:solidFill>
                  </a:tcPr>
                </a:tc>
              </a:tr>
              <a:tr h="429504"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Intitulé de l’action à mener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Description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Acteurs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Budget/autres ressources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Date de début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Date de fin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Zones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89320" rtl="0" fontAlgn="t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endParaRPr lang="fr-FR" sz="14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+mn-lt"/>
                        <a:ea typeface="+mn-ea"/>
                        <a:cs typeface="+mn-cs"/>
                        <a:sym typeface="Source Sans Pro Regular"/>
                      </a:endParaRPr>
                    </a:p>
                    <a:p>
                      <a:pPr marL="0" marR="0" indent="0" algn="ctr" defTabSz="289320" rtl="0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fr-FR" sz="1400" b="0" i="0" u="none" strike="noStrike" cap="none" spc="0" baseline="0" dirty="0">
                          <a:solidFill>
                            <a:srgbClr val="00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Source Sans Pro Regular"/>
                        </a:rPr>
                        <a:t>Indicateurs de réussite   </a:t>
                      </a: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680048"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</a:t>
                      </a:r>
                      <a:r>
                        <a:rPr lang="fr-FR" sz="6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0048"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600" b="0" i="0" dirty="0">
                          <a:effectLst/>
                          <a:latin typeface="Source Sans Pro"/>
                        </a:rPr>
                        <a:t>  </a:t>
                      </a:r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400" b="0" i="0" dirty="0" smtClean="0">
                        <a:effectLst/>
                        <a:latin typeface="Source Sans Pro"/>
                      </a:endParaRPr>
                    </a:p>
                    <a:p>
                      <a:pPr algn="l" rtl="0" fontAlgn="base"/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sz="700" dirty="0">
                        <a:effectLst/>
                      </a:endParaRPr>
                    </a:p>
                    <a:p>
                      <a:pPr algn="l" rtl="0" fontAlgn="base"/>
                      <a:r>
                        <a:rPr lang="fr-FR" sz="400" b="0" i="0" dirty="0">
                          <a:effectLst/>
                          <a:latin typeface="Source Sans Pro"/>
                        </a:rPr>
                        <a:t>   </a:t>
                      </a:r>
                      <a:endParaRPr lang="fr-FR" sz="700" b="0" i="0" dirty="0">
                        <a:effectLst/>
                      </a:endParaRPr>
                    </a:p>
                  </a:txBody>
                  <a:tcPr marL="42950" marR="42950" marT="21475" marB="2147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7" ma:contentTypeDescription="Create a new document." ma:contentTypeScope="" ma:versionID="8b7ca3fcd0f8a43490d4a1aa6ede037a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1af4ee1692950464feca522641eecc8a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83164A-4669-44C0-BD0B-CB6F4F58DF67}">
  <ds:schemaRefs>
    <ds:schemaRef ds:uri="http://schemas.microsoft.com/office/2006/metadata/properties"/>
    <ds:schemaRef ds:uri="http://schemas.microsoft.com/office/infopath/2007/PartnerControls"/>
    <ds:schemaRef ds:uri="450f158c-397a-4a9d-b005-a44c92e0fccb"/>
    <ds:schemaRef ds:uri="e2a64997-203d-4655-a595-383c2eb1e865"/>
  </ds:schemaRefs>
</ds:datastoreItem>
</file>

<file path=customXml/itemProps2.xml><?xml version="1.0" encoding="utf-8"?>
<ds:datastoreItem xmlns:ds="http://schemas.openxmlformats.org/officeDocument/2006/customXml" ds:itemID="{D71DCB77-C72E-435D-8EF0-352E27801C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55D1A2-5B41-40A4-9C6F-ED23BF38B1AA}"/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347</Words>
  <Application>Microsoft Office PowerPoint</Application>
  <PresentationFormat>Grand écran</PresentationFormat>
  <Paragraphs>599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Calibri</vt:lpstr>
      <vt:lpstr>Helvetica</vt:lpstr>
      <vt:lpstr>Source Sans Pro</vt:lpstr>
      <vt:lpstr>Source Sans Pro Bold</vt:lpstr>
      <vt:lpstr>Source Sans Pro Regular</vt:lpstr>
      <vt:lpstr>RRT_Theme_v3</vt:lpstr>
      <vt:lpstr> Team Name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Team Name</dc:title>
  <dc:creator>Szilvia Horváth</dc:creator>
  <cp:lastModifiedBy>Hind</cp:lastModifiedBy>
  <cp:revision>10</cp:revision>
  <dcterms:modified xsi:type="dcterms:W3CDTF">2023-07-24T21:04:35Z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141500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MediaServiceImageTags">
    <vt:lpwstr/>
  </property>
</Properties>
</file>